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4" r:id="rId6"/>
    <p:sldId id="257" r:id="rId7"/>
    <p:sldId id="267" r:id="rId8"/>
    <p:sldId id="277" r:id="rId9"/>
    <p:sldId id="268" r:id="rId10"/>
    <p:sldId id="272" r:id="rId11"/>
    <p:sldId id="270" r:id="rId12"/>
    <p:sldId id="273" r:id="rId13"/>
    <p:sldId id="269" r:id="rId14"/>
    <p:sldId id="265" r:id="rId15"/>
    <p:sldId id="26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4660"/>
  </p:normalViewPr>
  <p:slideViewPr>
    <p:cSldViewPr snapToGrid="0">
      <p:cViewPr>
        <p:scale>
          <a:sx n="92" d="100"/>
          <a:sy n="92" d="100"/>
        </p:scale>
        <p:origin x="10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FEF07-EA59-497C-B9B5-AB1EFBF2D7B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57FD9-6244-4721-B9C0-4E17AC30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5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FD9-6244-4721-B9C0-4E17AC30D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FD9-6244-4721-B9C0-4E17AC30D4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ACC36-B4C2-8661-BB61-114B1C26E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BDD93-3071-B931-B07A-E91A819C3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1225D-375E-8E1B-A7D2-787394F2C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6699-7F74-BDEB-5EB6-EEB819158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FD9-6244-4721-B9C0-4E17AC30D4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FD9-6244-4721-B9C0-4E17AC30D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FD9-6244-4721-B9C0-4E17AC30D4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7FD9-6244-4721-B9C0-4E17AC30D4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54E3-4633-5CDC-B2F9-652B0C7F7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7A80D-C68B-F2D4-E520-64FB47564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46700-71DF-1904-E2F3-9E76AA8E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86405-4FC5-2ED6-AC66-7B16ED3C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12A50-D708-8F63-C7AE-F08EFE50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2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284C-6294-8FBE-484E-28A4E259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8F2A6-191A-2F0B-5379-24EAC6ADF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09E00-8D90-0810-0CDA-0798EC1A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B996-C08E-D181-4DA7-E476B9F3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339B8-447C-D308-D1F6-9D765F33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A9A84-1378-B989-71E8-DC0440D8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359DD-A172-DAB5-B92F-6D0EC379E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5AE0F-1CA6-A30C-9B75-011B8F4A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BB0F-9B42-86D1-6E97-D535E24C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110B-168A-D7EF-B7E5-41A7027F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6C73-DCCF-28F8-65FC-209F0C76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D4B5-970A-0B78-CC02-8C0F58BC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A3F8-CE67-F286-AF39-1A0F71F5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D4BFC-F103-3323-ECA9-BBB1CB73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18CD-1516-3AB7-F2A4-614206CC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C318-4C0C-8FB3-3CCB-5CB6DCEC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0C53A-BB8F-AA08-DCAE-05F69755F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2CE9-96BC-C2FF-928A-242B810D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D27A0-777B-2A7E-2146-55559126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63E3-5EC6-1D39-C17C-324EFB74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B300-6747-8F55-BC04-4378F359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06DE-43A5-3527-2F5D-86DB3F939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544FA-B331-BD4A-2A53-6D2E088FC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9C412-9AD3-2638-192D-D705BACD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C14E-73B7-F1E8-80F2-D4557271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50FD1-65EE-D6B7-C4CF-AD259351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CE77-56DD-33F2-BC65-2C757617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09DDB-BA72-D3F1-A384-FD839359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03A3B-B70B-2B1B-644B-55DDD65E5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3EE02-EF7B-CDD0-348A-B29B3DB18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2D027-3D1C-7DF2-7E3A-699704F77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5C632-3BAE-8EAD-9AA2-61C1B474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73C779-CD1B-6740-D85A-C5089605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E1AB9-C06F-5825-5EA4-F9AC7BC4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66EF-3F6B-B600-F888-FCC5FC02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1D9B8-8588-A9C1-7F7B-F2A00822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67FE3-C0BE-2272-4A86-CE72AE4C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61EA-6346-EBF6-3368-B2D031C4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51257-8255-95A8-2871-46DE1920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F0076-D95F-2522-6F69-CD66520C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9F643-C746-04EB-3DEC-A02F2F4A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C21A-E695-27B5-EDBD-A9EDA3ED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3AD1-E3C7-6E0E-C331-4CFD80F4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67F44-938F-D64C-B1C9-27BB402A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B441-0C6B-695A-0F7A-36BCF503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B5E2C-CDF9-D44B-A9FB-115521F8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1F69C-9AD0-F028-2785-C6AE06F4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86E2-3EDC-3F2B-FF3B-0948BF50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D8D7D-AE21-B49F-3322-22E537499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D52E0-11DA-BA54-4169-DB1DCB405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F703F-2317-5AE4-6154-2622D9D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F8060-5280-67F7-CA95-0017F4DA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B2CBB-F229-A275-0B3C-06797758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6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97E01-FA98-1694-8B8E-067469E5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BDCA-A92A-E7B5-3F4D-44BC8FFD7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E641E-BC30-9143-BB3A-399726F51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D97F4-E180-46F5-A4A4-D11CDC81D47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67349-065C-37FF-915A-B887D79DA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C34EE-BD64-243C-5410-52F5104E8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48A5B8-FBCE-4048-8043-ACF4318E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1829-2C1F-E7D8-61B6-B67D93789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328" y="624252"/>
            <a:ext cx="11071344" cy="2444309"/>
          </a:xfrm>
        </p:spPr>
        <p:txBody>
          <a:bodyPr>
            <a:normAutofit fontScale="90000"/>
          </a:bodyPr>
          <a:lstStyle/>
          <a:p>
            <a:r>
              <a:rPr lang="en-US" dirty="0"/>
              <a:t>An Analysis of a Particle Size Frequency Distribution for a 6.4-gram Aggregate Sample of Asteroid Bennu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D3038-CE00-40A1-8339-B5A1ABF0F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690" y="3212195"/>
            <a:ext cx="965661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Savannah Smith</a:t>
            </a:r>
          </a:p>
          <a:p>
            <a:r>
              <a:rPr lang="en-US" dirty="0"/>
              <a:t>Mentor: Dr. Andrew Ryan, Lunar and Planetary Laboratory, The University of Arizona</a:t>
            </a:r>
          </a:p>
          <a:p>
            <a:r>
              <a:rPr lang="en-US" dirty="0"/>
              <a:t>Arizona NASA Space Grant Consortium Statewide Symposium, Arizona State University</a:t>
            </a:r>
          </a:p>
          <a:p>
            <a:r>
              <a:rPr lang="en-US" dirty="0"/>
              <a:t>19 April 2025</a:t>
            </a:r>
          </a:p>
        </p:txBody>
      </p:sp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1BA4FCAC-BE44-F956-6804-5B5C64A79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045" y="5011592"/>
            <a:ext cx="1246273" cy="1706367"/>
          </a:xfrm>
          <a:prstGeom prst="rect">
            <a:avLst/>
          </a:prstGeom>
        </p:spPr>
      </p:pic>
      <p:pic>
        <p:nvPicPr>
          <p:cNvPr id="10" name="Google Shape;58;p1">
            <a:extLst>
              <a:ext uri="{FF2B5EF4-FFF2-40B4-BE49-F238E27FC236}">
                <a16:creationId xmlns:a16="http://schemas.microsoft.com/office/drawing/2014/main" id="{6C79427C-0661-0E75-9552-5F151853FA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2098" y="5091702"/>
            <a:ext cx="1447800" cy="154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6;p1" descr="ua_logo_lg">
            <a:extLst>
              <a:ext uri="{FF2B5EF4-FFF2-40B4-BE49-F238E27FC236}">
                <a16:creationId xmlns:a16="http://schemas.microsoft.com/office/drawing/2014/main" id="{15E3889D-1CF1-6687-3254-DCF692228F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82" y="5226025"/>
            <a:ext cx="1447800" cy="1277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72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95493-0D5C-2BB1-5B49-FF09FAA1B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86698409-16D8-FFA3-4862-F1577CDE3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51DE9A-6309-C635-DF16-76D3179ADDDB}"/>
              </a:ext>
            </a:extLst>
          </p:cNvPr>
          <p:cNvSpPr txBox="1">
            <a:spLocks/>
          </p:cNvSpPr>
          <p:nvPr/>
        </p:nvSpPr>
        <p:spPr>
          <a:xfrm>
            <a:off x="999485" y="1953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Conclusion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1EA3D4-45EC-EFE8-0308-8176685A3E86}"/>
              </a:ext>
            </a:extLst>
          </p:cNvPr>
          <p:cNvSpPr txBox="1">
            <a:spLocks/>
          </p:cNvSpPr>
          <p:nvPr/>
        </p:nvSpPr>
        <p:spPr>
          <a:xfrm>
            <a:off x="723476" y="1648317"/>
            <a:ext cx="10515601" cy="4132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Complex XCT data with large particle size range: [ &gt; 0.017 mm, ~ 6 mm ]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Results in this presentation are a work in progress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My preliminary PSFD power-law slope is similar to the global measurement but is significantly steeper than the Recon C measurement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My preliminary slope: -2.81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Burke+2021 (global): -2.9 +/- 0.3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Burke+2021 (Recon C): -2.2 +/- 0.1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Bennu is not void of small particles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Small particles could affect the cohesive strength of rubble-pile asteroids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72D94B20-7426-B4B1-E70E-25E8C08399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7A081A44-A3D0-0E0B-6298-96DED510DF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116C5-6D0D-41CE-F7DF-E7C142065F64}"/>
              </a:ext>
            </a:extLst>
          </p:cNvPr>
          <p:cNvSpPr txBox="1"/>
          <p:nvPr/>
        </p:nvSpPr>
        <p:spPr>
          <a:xfrm>
            <a:off x="11515085" y="282623"/>
            <a:ext cx="547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174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20353-AB4C-6ECE-3781-27AD60B0F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7AA5D1AE-6F08-077F-CDF6-FA03C909E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4966D9-3867-B066-EA70-30E2FF570335}"/>
              </a:ext>
            </a:extLst>
          </p:cNvPr>
          <p:cNvSpPr txBox="1">
            <a:spLocks/>
          </p:cNvSpPr>
          <p:nvPr/>
        </p:nvSpPr>
        <p:spPr>
          <a:xfrm>
            <a:off x="838200" y="282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Acknowledgements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A9B68115-74FC-5945-6E07-AE840F1322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356EE5AF-3213-1FF6-047D-DA4AE6F46C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21294B-0BD3-14E0-6AC5-58E072412552}"/>
              </a:ext>
            </a:extLst>
          </p:cNvPr>
          <p:cNvSpPr txBox="1">
            <a:spLocks/>
          </p:cNvSpPr>
          <p:nvPr/>
        </p:nvSpPr>
        <p:spPr>
          <a:xfrm>
            <a:off x="595745" y="2030308"/>
            <a:ext cx="10515600" cy="383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Dr. Andrew Ryan, Lunar and Planetary Laboratory, University of Arizona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Dr. Zack </a:t>
            </a:r>
            <a:r>
              <a:rPr lang="en-US" dirty="0" err="1"/>
              <a:t>Gainsforth</a:t>
            </a:r>
            <a:r>
              <a:rPr lang="en-US" dirty="0"/>
              <a:t>, Space Sciences Laboratory, University of California, Berkeley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Dora Elalaoui-Pinedo, University of Arizona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Michelle Coe and Dr. Chandra Holifield Collins, Arizona Space Grant Consortium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Arizona Space Grant Consortium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Lunar and Planetary Laboratory, University of Arizona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75196-5B04-26FE-B960-F50AD261500C}"/>
              </a:ext>
            </a:extLst>
          </p:cNvPr>
          <p:cNvSpPr txBox="1"/>
          <p:nvPr/>
        </p:nvSpPr>
        <p:spPr>
          <a:xfrm>
            <a:off x="11506200" y="282623"/>
            <a:ext cx="547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5403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4D7B-E47E-909F-A700-02444F6F1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9AC120D7-5456-DAA9-5992-F89D713C3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045" y="5011592"/>
            <a:ext cx="1246273" cy="1706367"/>
          </a:xfrm>
          <a:prstGeom prst="rect">
            <a:avLst/>
          </a:prstGeom>
        </p:spPr>
      </p:pic>
      <p:pic>
        <p:nvPicPr>
          <p:cNvPr id="10" name="Google Shape;58;p1">
            <a:extLst>
              <a:ext uri="{FF2B5EF4-FFF2-40B4-BE49-F238E27FC236}">
                <a16:creationId xmlns:a16="http://schemas.microsoft.com/office/drawing/2014/main" id="{B55ACB60-98BC-D0E7-029D-778D0AAE2E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2098" y="5091702"/>
            <a:ext cx="1447800" cy="154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6;p1" descr="ua_logo_lg">
            <a:extLst>
              <a:ext uri="{FF2B5EF4-FFF2-40B4-BE49-F238E27FC236}">
                <a16:creationId xmlns:a16="http://schemas.microsoft.com/office/drawing/2014/main" id="{185DF9D1-9D67-2D32-2D9F-B9C3DAFBBC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82" y="5226025"/>
            <a:ext cx="1447800" cy="12774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E55D7A-8957-0AEC-5CF4-4FDCD45DC87C}"/>
              </a:ext>
            </a:extLst>
          </p:cNvPr>
          <p:cNvSpPr txBox="1">
            <a:spLocks/>
          </p:cNvSpPr>
          <p:nvPr/>
        </p:nvSpPr>
        <p:spPr>
          <a:xfrm>
            <a:off x="3138374" y="724288"/>
            <a:ext cx="591524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0" dirty="0"/>
              <a:t>Thank you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B0479-7DA4-799B-B2E9-4898BDB87A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924" b="19214"/>
          <a:stretch/>
        </p:blipFill>
        <p:spPr>
          <a:xfrm>
            <a:off x="1946627" y="2049851"/>
            <a:ext cx="8298739" cy="290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BE0672-AEA3-4454-7964-0A257AF2C830}"/>
              </a:ext>
            </a:extLst>
          </p:cNvPr>
          <p:cNvSpPr txBox="1"/>
          <p:nvPr/>
        </p:nvSpPr>
        <p:spPr>
          <a:xfrm>
            <a:off x="1891145" y="5011592"/>
            <a:ext cx="390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credits: NASA/Goddard/University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86205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47B5-6D2F-B2A1-C571-CCE4F4ECD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EDF5BD2C-64BD-DE5F-8705-A2A273B38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E4F2C0E-282C-F534-7D5B-42459F190E8D}"/>
              </a:ext>
            </a:extLst>
          </p:cNvPr>
          <p:cNvSpPr txBox="1">
            <a:spLocks/>
          </p:cNvSpPr>
          <p:nvPr/>
        </p:nvSpPr>
        <p:spPr>
          <a:xfrm>
            <a:off x="1405762" y="191196"/>
            <a:ext cx="93804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Actual Sample vs Grain Mask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E6BCBD76-828F-A38B-B326-5897E3910A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9665" y="4625147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E9D412A0-0F61-6EDE-DC41-1E189C8E7D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46D20-852E-14D0-0907-B5B498C25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8472" y="1594488"/>
            <a:ext cx="4193520" cy="247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E6A41-665E-84D7-A9FE-08B27EA50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472" y="4166663"/>
            <a:ext cx="4193519" cy="2480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DDCCE3-E262-60F9-511B-613F6A436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9263" y="1594489"/>
            <a:ext cx="4187683" cy="247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BABFB-CEB0-159D-63D6-C9646F13AA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9263" y="4162124"/>
            <a:ext cx="4193520" cy="248963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70DE0A-D2EF-2EFA-07B4-FA078E84031D}"/>
              </a:ext>
            </a:extLst>
          </p:cNvPr>
          <p:cNvSpPr txBox="1">
            <a:spLocks/>
          </p:cNvSpPr>
          <p:nvPr/>
        </p:nvSpPr>
        <p:spPr>
          <a:xfrm>
            <a:off x="9906947" y="1577710"/>
            <a:ext cx="1516126" cy="826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Image credits: Dr. Scott Eckley, NASA Johnson Space Center</a:t>
            </a:r>
          </a:p>
        </p:txBody>
      </p:sp>
    </p:spTree>
    <p:extLst>
      <p:ext uri="{BB962C8B-B14F-4D97-AF65-F5344CB8AC3E}">
        <p14:creationId xmlns:p14="http://schemas.microsoft.com/office/powerpoint/2010/main" val="362359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39E7A-B5D3-2A2D-DD28-F16AC8941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B4F7F5E4-9142-441F-3729-C59A1757A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2D04C7-2890-7AD1-04A2-91A953D76569}"/>
              </a:ext>
            </a:extLst>
          </p:cNvPr>
          <p:cNvSpPr txBox="1">
            <a:spLocks/>
          </p:cNvSpPr>
          <p:nvPr/>
        </p:nvSpPr>
        <p:spPr>
          <a:xfrm>
            <a:off x="838200" y="282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Asteroid (101955) Bennu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623C8B-63E0-05C3-2BD2-EBD23DC8D48D}"/>
              </a:ext>
            </a:extLst>
          </p:cNvPr>
          <p:cNvSpPr txBox="1">
            <a:spLocks/>
          </p:cNvSpPr>
          <p:nvPr/>
        </p:nvSpPr>
        <p:spPr>
          <a:xfrm>
            <a:off x="4930773" y="2105156"/>
            <a:ext cx="6615547" cy="359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~ 500 m carbonaceous, near-Earth, rubble-pile asteroid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Likely broke off from a 100-200 km, carbon-rich parent body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Sample was collected October 2020 and returned September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goal of the OSIRIS-REx mission is to improve our understanding of our solar system’s formation and evolution</a:t>
            </a:r>
          </a:p>
          <a:p>
            <a:pPr algn="l"/>
            <a:endParaRPr lang="en-US" dirty="0"/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D87D121C-3975-305F-2606-6CA3F5D164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0ACAAE89-FC4C-7C36-18B2-8F37CA86B0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8A3FD9-B225-5B7D-EC62-582F4CC13E2A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49FEE-F973-CCF2-AFF9-D8D3BD864E35}"/>
              </a:ext>
            </a:extLst>
          </p:cNvPr>
          <p:cNvSpPr txBox="1"/>
          <p:nvPr/>
        </p:nvSpPr>
        <p:spPr>
          <a:xfrm>
            <a:off x="314838" y="6199010"/>
            <a:ext cx="5072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Image credits: NASA Goddard Space Center and The University of Arizona</a:t>
            </a:r>
          </a:p>
        </p:txBody>
      </p:sp>
      <p:pic>
        <p:nvPicPr>
          <p:cNvPr id="3" name="Picture 2" descr="Asteroid (101955) Bennu image showing the entire asteroid">
            <a:extLst>
              <a:ext uri="{FF2B5EF4-FFF2-40B4-BE49-F238E27FC236}">
                <a16:creationId xmlns:a16="http://schemas.microsoft.com/office/drawing/2014/main" id="{80BFE011-C940-3785-E4C2-0ED1637E8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0" y="2030025"/>
            <a:ext cx="4142083" cy="41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3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B289-861E-7823-24CF-7D450544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6D882DC4-7BB7-3C0E-5EBC-BBDE535F2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127D99F-0F2C-2556-90DF-F0C6316ACCEC}"/>
              </a:ext>
            </a:extLst>
          </p:cNvPr>
          <p:cNvSpPr txBox="1">
            <a:spLocks/>
          </p:cNvSpPr>
          <p:nvPr/>
        </p:nvSpPr>
        <p:spPr>
          <a:xfrm>
            <a:off x="838200" y="282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Overview of OREX-800107-0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506D34-F794-6224-6AC2-4222AFD582DF}"/>
              </a:ext>
            </a:extLst>
          </p:cNvPr>
          <p:cNvSpPr txBox="1">
            <a:spLocks/>
          </p:cNvSpPr>
          <p:nvPr/>
        </p:nvSpPr>
        <p:spPr>
          <a:xfrm>
            <a:off x="4862945" y="1895342"/>
            <a:ext cx="6738793" cy="3839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X-ray Computed Tomography (XCT)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Slices in x, y, and z: 1389 x 1383 x 1719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Voxel size of 17 microns (0.017 mm) 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Contains roughly 1.5 to 2 million grains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Size range: less than 0.017 mm (unresolvable material) to approximately 6 mm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My goal was to determine the size of each grain and compose a particle size frequency distribution (PSFD) for this sample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3EB61349-307D-F09B-D4A1-BC4B4E307C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E2BC1441-DD22-829E-AF70-375C49B8E1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535EBB-D265-B30B-80F8-A1479F5F9821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928B7C-EE63-C3DC-26FA-779A1742AF9E}"/>
              </a:ext>
            </a:extLst>
          </p:cNvPr>
          <p:cNvSpPr txBox="1"/>
          <p:nvPr/>
        </p:nvSpPr>
        <p:spPr>
          <a:xfrm>
            <a:off x="427740" y="6385681"/>
            <a:ext cx="41632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Image credits: Dr. Scott Eckley, NASA Johnson Space Center</a:t>
            </a:r>
          </a:p>
        </p:txBody>
      </p:sp>
      <p:pic>
        <p:nvPicPr>
          <p:cNvPr id="21" name="Picture 20" descr="A close-up of a rock&#10;&#10;AI-generated content may be incorrect.">
            <a:extLst>
              <a:ext uri="{FF2B5EF4-FFF2-40B4-BE49-F238E27FC236}">
                <a16:creationId xmlns:a16="http://schemas.microsoft.com/office/drawing/2014/main" id="{29F068E4-0166-0D49-BF65-0EE88DFE3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4"/>
          <a:stretch/>
        </p:blipFill>
        <p:spPr>
          <a:xfrm>
            <a:off x="435694" y="1753129"/>
            <a:ext cx="4155338" cy="45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C5739-622B-9510-59D0-D71C981E3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AD9B2B22-9FDA-3A45-2713-2E617E7B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5BF0EA-449D-7F90-9B85-C4B93013555B}"/>
              </a:ext>
            </a:extLst>
          </p:cNvPr>
          <p:cNvSpPr txBox="1">
            <a:spLocks/>
          </p:cNvSpPr>
          <p:nvPr/>
        </p:nvSpPr>
        <p:spPr>
          <a:xfrm>
            <a:off x="1019041" y="622877"/>
            <a:ext cx="10153918" cy="871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Examples of Unresolvable Material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A85B30A5-F39F-17C2-7A66-CA26FF9B73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BF5C0441-2F78-4BC6-B2D0-4AB5F49345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9DFB19-7A63-5906-EDCD-13F6D9E211E4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CFB2A3-64D9-AF7D-CE54-51A15E02E7A1}"/>
              </a:ext>
            </a:extLst>
          </p:cNvPr>
          <p:cNvSpPr txBox="1">
            <a:spLocks/>
          </p:cNvSpPr>
          <p:nvPr/>
        </p:nvSpPr>
        <p:spPr>
          <a:xfrm>
            <a:off x="129762" y="6449291"/>
            <a:ext cx="5316081" cy="353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Image credits: Dr. Scott Eckley, NASA Johnson Space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C6D8F-FD8C-7494-6C80-217673D03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445615" y="2290442"/>
            <a:ext cx="4055006" cy="259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1A881-4753-2245-A992-55237DF47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477196" y="2303057"/>
            <a:ext cx="4055006" cy="2580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E6C6BF-7B56-7EBE-2EC4-95AAECEF5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394550" y="2295900"/>
            <a:ext cx="4055006" cy="25800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7E23D4-AD32-463D-DB3B-C6DD6CB5D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618736" y="2301467"/>
            <a:ext cx="4047846" cy="25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BACD4-C55A-EA64-B4EF-949855FE1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4FE78A63-0C1F-A5D2-F329-02C46EE30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23A825B-053A-0B86-8F13-D64A8AED74F5}"/>
              </a:ext>
            </a:extLst>
          </p:cNvPr>
          <p:cNvSpPr txBox="1">
            <a:spLocks/>
          </p:cNvSpPr>
          <p:nvPr/>
        </p:nvSpPr>
        <p:spPr>
          <a:xfrm>
            <a:off x="838199" y="1812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with Unresolved Material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246EE151-5D4D-03F8-6C25-C6035DAE03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DC633F9C-075A-96DC-E3B9-1DCC76A74C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F900C4-7640-BDD3-F853-B3B31D166829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78686-6D41-1DF0-563E-EA1CC5299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91005" y="2305830"/>
            <a:ext cx="4020956" cy="2588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1F28B-7B1A-E9CF-093D-C1E501975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085521" y="2313221"/>
            <a:ext cx="4020957" cy="257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4AC59-D9AC-D4A6-0708-B8D12B61B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177759" y="2308109"/>
            <a:ext cx="4023697" cy="258696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CB4553-D18E-9691-2ECD-23129FD3A3E2}"/>
              </a:ext>
            </a:extLst>
          </p:cNvPr>
          <p:cNvSpPr txBox="1">
            <a:spLocks/>
          </p:cNvSpPr>
          <p:nvPr/>
        </p:nvSpPr>
        <p:spPr>
          <a:xfrm>
            <a:off x="129763" y="6310746"/>
            <a:ext cx="3714873" cy="492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Image credits: Dr. Scott Eckley, NASA Johnson Space Center</a:t>
            </a:r>
          </a:p>
          <a:p>
            <a:pPr algn="l"/>
            <a:r>
              <a:rPr lang="en-US" dirty="0"/>
              <a:t>(yellow and blue color from </a:t>
            </a:r>
            <a:r>
              <a:rPr lang="en-US" i="1" dirty="0" err="1"/>
              <a:t>Ilastik</a:t>
            </a:r>
            <a:r>
              <a:rPr lang="en-US" i="1" dirty="0"/>
              <a:t> </a:t>
            </a:r>
            <a:r>
              <a:rPr lang="en-US" dirty="0"/>
              <a:t>software)</a:t>
            </a:r>
          </a:p>
        </p:txBody>
      </p:sp>
    </p:spTree>
    <p:extLst>
      <p:ext uri="{BB962C8B-B14F-4D97-AF65-F5344CB8AC3E}">
        <p14:creationId xmlns:p14="http://schemas.microsoft.com/office/powerpoint/2010/main" val="34862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7FB6F-3240-C6B9-C366-D4D65A3E4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80225666-14E9-CC76-2892-C4E07C1DF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80F612-9310-8D77-9540-0CD3B032C4A8}"/>
              </a:ext>
            </a:extLst>
          </p:cNvPr>
          <p:cNvSpPr txBox="1">
            <a:spLocks/>
          </p:cNvSpPr>
          <p:nvPr/>
        </p:nvSpPr>
        <p:spPr>
          <a:xfrm>
            <a:off x="838200" y="282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Current Understanding of Bennu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2D9219-BF70-0451-5BBD-7CF9DADD35D0}"/>
              </a:ext>
            </a:extLst>
          </p:cNvPr>
          <p:cNvSpPr txBox="1">
            <a:spLocks/>
          </p:cNvSpPr>
          <p:nvPr/>
        </p:nvSpPr>
        <p:spPr>
          <a:xfrm>
            <a:off x="5751899" y="1932430"/>
            <a:ext cx="5849839" cy="37419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This PSFD is from different particle count datasets in Burke et al. 2021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Power-law slopes of this PSFD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Global: -2.9 +/- 0.3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Recon C: -2.2 +/- 0.1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Results from Italy (</a:t>
            </a:r>
            <a:r>
              <a:rPr lang="en-US" dirty="0" err="1"/>
              <a:t>Pajola</a:t>
            </a:r>
            <a:r>
              <a:rPr lang="en-US" dirty="0"/>
              <a:t> &amp; </a:t>
            </a:r>
            <a:r>
              <a:rPr lang="en-US" dirty="0" err="1"/>
              <a:t>Tusberti</a:t>
            </a:r>
            <a:r>
              <a:rPr lang="en-US" dirty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Power-law slope of -2.1 +/- 0.3 for particle size range of 1.1 mm to 36.6 mm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2873517C-3DEA-8528-6B45-573451E9B3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F422B158-2F6A-7E78-1766-E33D73FF1F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885BAE-D7F4-C020-8451-1E4B364D1BDC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7FD5F-38EB-1F66-9748-F534C6A69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08186"/>
            <a:ext cx="4764121" cy="47572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A56467-8AF0-7F4F-1E60-FDD19C496127}"/>
              </a:ext>
            </a:extLst>
          </p:cNvPr>
          <p:cNvSpPr txBox="1">
            <a:spLocks/>
          </p:cNvSpPr>
          <p:nvPr/>
        </p:nvSpPr>
        <p:spPr>
          <a:xfrm>
            <a:off x="1025236" y="6371483"/>
            <a:ext cx="4022851" cy="291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Image credits: Burke et al. 2021</a:t>
            </a:r>
          </a:p>
        </p:txBody>
      </p:sp>
    </p:spTree>
    <p:extLst>
      <p:ext uri="{BB962C8B-B14F-4D97-AF65-F5344CB8AC3E}">
        <p14:creationId xmlns:p14="http://schemas.microsoft.com/office/powerpoint/2010/main" val="405176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DFFE9-834B-76DD-A1C3-6F8A3AD1B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BAABB132-2A7C-4F83-342F-7D6643683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22677F-BCAF-7642-B8DF-9D7D7168CA70}"/>
              </a:ext>
            </a:extLst>
          </p:cNvPr>
          <p:cNvSpPr txBox="1">
            <a:spLocks/>
          </p:cNvSpPr>
          <p:nvPr/>
        </p:nvSpPr>
        <p:spPr>
          <a:xfrm>
            <a:off x="838200" y="282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Methods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4154B1-5352-2BCA-C059-DFD3720787AE}"/>
              </a:ext>
            </a:extLst>
          </p:cNvPr>
          <p:cNvSpPr txBox="1">
            <a:spLocks/>
          </p:cNvSpPr>
          <p:nvPr/>
        </p:nvSpPr>
        <p:spPr>
          <a:xfrm>
            <a:off x="614362" y="1730087"/>
            <a:ext cx="10963275" cy="4518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Used image processing software </a:t>
            </a:r>
            <a:r>
              <a:rPr lang="en-US" i="1" dirty="0" err="1"/>
              <a:t>Ilastik</a:t>
            </a:r>
            <a:r>
              <a:rPr lang="en-US" dirty="0"/>
              <a:t> for grain segmentation to map distinct particles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The XCT data was input as a stack of TIFF images along the z-axis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Random Forest machine learning algorithm was trained on user annotations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Three classes used for segmentation: grain, vessel, matrix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Outputs from </a:t>
            </a:r>
            <a:r>
              <a:rPr lang="en-US" i="1" dirty="0" err="1"/>
              <a:t>Ilastik</a:t>
            </a:r>
            <a:r>
              <a:rPr lang="en-US" dirty="0"/>
              <a:t> were imported into custom Python script to determine the longest axis of each grain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These preliminary results were computed using a bounding box algorithm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The end goal is to compute the Euclidean pairwise distance between the farthest voxels of each grain</a:t>
            </a: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PSFD was generated using matplotlib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E32902EA-8B74-D7C5-D3BA-2EC777E8B0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0CB62505-0376-0A10-625F-C51D215763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7A0CF6-3618-756A-6B1D-9AA15AB1A519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764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54BFA-0EA2-DF47-AE84-17E9093E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45460923-A2B4-B1E0-6FAD-E54F9AB8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3AD60D7-CC88-5CB3-5BD5-E9BB14E06748}"/>
              </a:ext>
            </a:extLst>
          </p:cNvPr>
          <p:cNvSpPr txBox="1">
            <a:spLocks/>
          </p:cNvSpPr>
          <p:nvPr/>
        </p:nvSpPr>
        <p:spPr>
          <a:xfrm>
            <a:off x="838200" y="282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Particle Size Frequency Distribution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D4B6E837-1B23-4FF1-C6F7-4D49307863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D3564254-BA01-ECB6-AB56-1327DE4D06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5F4C04-99B8-AC7E-4B55-59A09FF5AABD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55E46-BD39-EE89-F1F6-AEB676E8E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10" y="1902393"/>
            <a:ext cx="4236451" cy="3674950"/>
          </a:xfrm>
          <a:prstGeom prst="rect">
            <a:avLst/>
          </a:prstGeom>
        </p:spPr>
      </p:pic>
      <p:pic>
        <p:nvPicPr>
          <p:cNvPr id="9" name="Picture 8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E1A0CB34-0485-F764-F622-5AADBF888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1" y="1608186"/>
            <a:ext cx="6622921" cy="49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79EC-9314-FE32-8DE7-964828DC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fboard with a cactus and mountains&#10;&#10;AI-generated content may be incorrect.">
            <a:extLst>
              <a:ext uri="{FF2B5EF4-FFF2-40B4-BE49-F238E27FC236}">
                <a16:creationId xmlns:a16="http://schemas.microsoft.com/office/drawing/2014/main" id="{E1E5C6DA-093A-0A72-179F-B3C359681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77" y="5613438"/>
            <a:ext cx="823159" cy="11270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1D92699-E1D4-F4F0-6270-78EC22D7EF6B}"/>
              </a:ext>
            </a:extLst>
          </p:cNvPr>
          <p:cNvSpPr txBox="1">
            <a:spLocks/>
          </p:cNvSpPr>
          <p:nvPr/>
        </p:nvSpPr>
        <p:spPr>
          <a:xfrm>
            <a:off x="838200" y="282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Future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FE02EC-B80B-01AC-D184-A4EAB7ACB415}"/>
              </a:ext>
            </a:extLst>
          </p:cNvPr>
          <p:cNvSpPr txBox="1">
            <a:spLocks/>
          </p:cNvSpPr>
          <p:nvPr/>
        </p:nvSpPr>
        <p:spPr>
          <a:xfrm>
            <a:off x="709612" y="1878411"/>
            <a:ext cx="7084709" cy="453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Work towards more accurate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Improve current </a:t>
            </a:r>
            <a:r>
              <a:rPr lang="en-US" i="1" dirty="0" err="1"/>
              <a:t>Ilastik</a:t>
            </a:r>
            <a:r>
              <a:rPr lang="en-US" dirty="0"/>
              <a:t> model and explore other grain segmentation strategies, including deep-learning neural networks in </a:t>
            </a:r>
            <a:r>
              <a:rPr lang="en-US" i="1" dirty="0"/>
              <a:t>Dragonfly</a:t>
            </a:r>
            <a:endParaRPr lang="en-US" dirty="0"/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 bounding box algorithms to classify grains by their shape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Sphericity and roundness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Angular or hummocky?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Can result in two different PSFDs</a:t>
            </a:r>
          </a:p>
          <a:p>
            <a:pPr lvl="2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Comparison to other rubble-pile asteroids</a:t>
            </a:r>
          </a:p>
        </p:txBody>
      </p:sp>
      <p:pic>
        <p:nvPicPr>
          <p:cNvPr id="13" name="Google Shape;56;p1" descr="ua_logo_lg">
            <a:extLst>
              <a:ext uri="{FF2B5EF4-FFF2-40B4-BE49-F238E27FC236}">
                <a16:creationId xmlns:a16="http://schemas.microsoft.com/office/drawing/2014/main" id="{D5E35876-B14F-B13C-9F85-A691088F7A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9608" y="5735340"/>
            <a:ext cx="1058823" cy="9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">
            <a:extLst>
              <a:ext uri="{FF2B5EF4-FFF2-40B4-BE49-F238E27FC236}">
                <a16:creationId xmlns:a16="http://schemas.microsoft.com/office/drawing/2014/main" id="{94343713-7BF3-B1C2-AF76-3C532C084B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8431" y="5735340"/>
            <a:ext cx="990646" cy="100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06183-50AA-59BF-A922-A29AA254B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7855" y="704924"/>
            <a:ext cx="2837956" cy="181986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A6F1EA-4B0C-9BC9-65CA-0D76393D89D4}"/>
              </a:ext>
            </a:extLst>
          </p:cNvPr>
          <p:cNvSpPr txBox="1">
            <a:spLocks/>
          </p:cNvSpPr>
          <p:nvPr/>
        </p:nvSpPr>
        <p:spPr>
          <a:xfrm>
            <a:off x="74763" y="6571011"/>
            <a:ext cx="4834122" cy="222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Image credits: Dr. Scott Eckley, NASA Johnson Space Center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FF17EA-9D72-5353-2041-AFC1C729FA5E}"/>
              </a:ext>
            </a:extLst>
          </p:cNvPr>
          <p:cNvSpPr txBox="1">
            <a:spLocks/>
          </p:cNvSpPr>
          <p:nvPr/>
        </p:nvSpPr>
        <p:spPr>
          <a:xfrm>
            <a:off x="9486833" y="2585892"/>
            <a:ext cx="1651164" cy="280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OREX-800145-0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6F3D0-D8AB-B1E6-3357-57E6771DE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7481" y="2947087"/>
            <a:ext cx="2288330" cy="21711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F2FD6B-99CE-2380-813E-EF5CE9090811}"/>
              </a:ext>
            </a:extLst>
          </p:cNvPr>
          <p:cNvSpPr txBox="1">
            <a:spLocks/>
          </p:cNvSpPr>
          <p:nvPr/>
        </p:nvSpPr>
        <p:spPr>
          <a:xfrm>
            <a:off x="9486833" y="5184952"/>
            <a:ext cx="1651164" cy="280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OREX-800108-0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6A59C-4945-F229-D8D9-3243DAD6DA14}"/>
              </a:ext>
            </a:extLst>
          </p:cNvPr>
          <p:cNvSpPr txBox="1"/>
          <p:nvPr/>
        </p:nvSpPr>
        <p:spPr>
          <a:xfrm>
            <a:off x="11601738" y="282623"/>
            <a:ext cx="460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3528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DD0C5-4AD5-4277-93A4-5DA4C8C806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8004A7-9F9D-408F-8330-03E5405868BC}">
  <ds:schemaRefs>
    <ds:schemaRef ds:uri="http://purl.org/dc/elements/1.1/"/>
    <ds:schemaRef ds:uri="http://schemas.openxmlformats.org/package/2006/metadata/core-properties"/>
    <ds:schemaRef ds:uri="10a076ca-463f-41ab-a957-a48b6e3c0757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53c0dedd-303b-4814-8069-1be1d21a467a"/>
  </ds:schemaRefs>
</ds:datastoreItem>
</file>

<file path=customXml/itemProps3.xml><?xml version="1.0" encoding="utf-8"?>
<ds:datastoreItem xmlns:ds="http://schemas.openxmlformats.org/officeDocument/2006/customXml" ds:itemID="{81412CB7-7642-4BB1-9B59-35EAEB7C8D18}"/>
</file>

<file path=docProps/app.xml><?xml version="1.0" encoding="utf-8"?>
<Properties xmlns="http://schemas.openxmlformats.org/officeDocument/2006/extended-properties" xmlns:vt="http://schemas.openxmlformats.org/officeDocument/2006/docPropsVTypes">
  <TotalTime>11321</TotalTime>
  <Words>677</Words>
  <Application>Microsoft Office PowerPoint</Application>
  <PresentationFormat>Widescreen</PresentationFormat>
  <Paragraphs>100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An Analysis of a Particle Size Frequency Distribution for a 6.4-gram Aggregate Sample of Asteroid Bennu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Savannah R - (savannahsmith8)</dc:creator>
  <cp:lastModifiedBy>Smith, Savannah R - (savannahsmith8)</cp:lastModifiedBy>
  <cp:revision>8</cp:revision>
  <dcterms:created xsi:type="dcterms:W3CDTF">2025-03-24T22:27:08Z</dcterms:created>
  <dcterms:modified xsi:type="dcterms:W3CDTF">2025-04-05T05:06:07Z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